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18" r:id="rId6"/>
    <p:sldId id="315" r:id="rId7"/>
    <p:sldId id="319" r:id="rId8"/>
    <p:sldId id="322" r:id="rId9"/>
    <p:sldId id="320" r:id="rId10"/>
    <p:sldId id="323" r:id="rId11"/>
    <p:sldId id="358" r:id="rId12"/>
    <p:sldId id="350" r:id="rId13"/>
    <p:sldId id="359" r:id="rId14"/>
    <p:sldId id="360" r:id="rId15"/>
    <p:sldId id="361" r:id="rId16"/>
    <p:sldId id="363" r:id="rId17"/>
    <p:sldId id="364" r:id="rId18"/>
    <p:sldId id="365" r:id="rId19"/>
    <p:sldId id="321" r:id="rId20"/>
    <p:sldId id="351" r:id="rId21"/>
    <p:sldId id="352" r:id="rId22"/>
    <p:sldId id="353" r:id="rId23"/>
    <p:sldId id="354" r:id="rId24"/>
    <p:sldId id="355" r:id="rId25"/>
    <p:sldId id="28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27BFC5"/>
    <a:srgbClr val="20B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424" autoAdjust="0"/>
  </p:normalViewPr>
  <p:slideViewPr>
    <p:cSldViewPr snapToGrid="0">
      <p:cViewPr>
        <p:scale>
          <a:sx n="90" d="100"/>
          <a:sy n="90" d="100"/>
        </p:scale>
        <p:origin x="-444" y="-738"/>
      </p:cViewPr>
      <p:guideLst>
        <p:guide orient="horz" pos="2126"/>
        <p:guide pos="3899"/>
      </p:guideLst>
    </p:cSldViewPr>
  </p:slideViewPr>
  <p:outlineViewPr>
    <p:cViewPr>
      <p:scale>
        <a:sx n="33" d="100"/>
        <a:sy n="33" d="100"/>
      </p:scale>
      <p:origin x="0" y="-2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655B1-9385-4681-AADA-B2F215432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36BFB-84EE-4ADC-B265-81BF20D74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31737-6C51-4271-97A9-C7386E856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A86C9-F03A-4C42-AB01-FF69A5A340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0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e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2.emf"/><Relationship Id="rId2" Type="http://schemas.openxmlformats.org/officeDocument/2006/relationships/oleObject" Target="../embeddings/oleObject6.bin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5.emf"/><Relationship Id="rId2" Type="http://schemas.openxmlformats.org/officeDocument/2006/relationships/oleObject" Target="../embeddings/oleObject9.bin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18.e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1887338" y="-307614"/>
            <a:ext cx="1365535" cy="176548"/>
          </a:xfrm>
          <a:custGeom>
            <a:avLst/>
            <a:gdLst>
              <a:gd name="connsiteX0" fmla="*/ 0 w 1365535"/>
              <a:gd name="connsiteY0" fmla="*/ 176548 h 176548"/>
              <a:gd name="connsiteX1" fmla="*/ 122193 w 1365535"/>
              <a:gd name="connsiteY1" fmla="*/ 0 h 176548"/>
              <a:gd name="connsiteX2" fmla="*/ 1365535 w 1365535"/>
              <a:gd name="connsiteY2" fmla="*/ 0 h 176548"/>
              <a:gd name="connsiteX3" fmla="*/ 1362075 w 1365535"/>
              <a:gd name="connsiteY3" fmla="*/ 5098 h 176548"/>
              <a:gd name="connsiteX4" fmla="*/ 0 w 1365535"/>
              <a:gd name="connsiteY4" fmla="*/ 176548 h 1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535" h="176548">
                <a:moveTo>
                  <a:pt x="0" y="176548"/>
                </a:moveTo>
                <a:lnTo>
                  <a:pt x="122193" y="0"/>
                </a:lnTo>
                <a:lnTo>
                  <a:pt x="1365535" y="0"/>
                </a:lnTo>
                <a:lnTo>
                  <a:pt x="1362075" y="5098"/>
                </a:lnTo>
                <a:lnTo>
                  <a:pt x="0" y="17654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3709608" y="-421914"/>
            <a:ext cx="1038688" cy="290848"/>
          </a:xfrm>
          <a:custGeom>
            <a:avLst/>
            <a:gdLst>
              <a:gd name="connsiteX0" fmla="*/ 0 w 1038688"/>
              <a:gd name="connsiteY0" fmla="*/ 290848 h 290848"/>
              <a:gd name="connsiteX1" fmla="*/ 7604 w 1038688"/>
              <a:gd name="connsiteY1" fmla="*/ 0 h 290848"/>
              <a:gd name="connsiteX2" fmla="*/ 1038688 w 1038688"/>
              <a:gd name="connsiteY2" fmla="*/ 0 h 290848"/>
              <a:gd name="connsiteX3" fmla="*/ 1028700 w 1038688"/>
              <a:gd name="connsiteY3" fmla="*/ 14623 h 290848"/>
              <a:gd name="connsiteX4" fmla="*/ 0 w 1038688"/>
              <a:gd name="connsiteY4" fmla="*/ 290848 h 29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688" h="290848">
                <a:moveTo>
                  <a:pt x="0" y="290848"/>
                </a:moveTo>
                <a:lnTo>
                  <a:pt x="7604" y="0"/>
                </a:lnTo>
                <a:lnTo>
                  <a:pt x="1038688" y="0"/>
                </a:lnTo>
                <a:lnTo>
                  <a:pt x="1028700" y="14623"/>
                </a:lnTo>
                <a:lnTo>
                  <a:pt x="0" y="290848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2495552" y="4329450"/>
            <a:ext cx="3712313" cy="271127"/>
          </a:xfrm>
          <a:custGeom>
            <a:avLst/>
            <a:gdLst>
              <a:gd name="connsiteX0" fmla="*/ 3533643 w 3712313"/>
              <a:gd name="connsiteY0" fmla="*/ 271127 h 271127"/>
              <a:gd name="connsiteX1" fmla="*/ 0 w 3712313"/>
              <a:gd name="connsiteY1" fmla="*/ 271127 h 271127"/>
              <a:gd name="connsiteX2" fmla="*/ 7088 w 3712313"/>
              <a:gd name="connsiteY2" fmla="*/ 0 h 271127"/>
              <a:gd name="connsiteX3" fmla="*/ 3712313 w 3712313"/>
              <a:gd name="connsiteY3" fmla="*/ 9525 h 271127"/>
              <a:gd name="connsiteX4" fmla="*/ 3533643 w 3712313"/>
              <a:gd name="connsiteY4" fmla="*/ 271127 h 27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313" h="271127">
                <a:moveTo>
                  <a:pt x="3533643" y="271127"/>
                </a:moveTo>
                <a:lnTo>
                  <a:pt x="0" y="271127"/>
                </a:lnTo>
                <a:lnTo>
                  <a:pt x="7088" y="0"/>
                </a:lnTo>
                <a:lnTo>
                  <a:pt x="3712313" y="9525"/>
                </a:lnTo>
                <a:lnTo>
                  <a:pt x="3533643" y="271127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781050" y="4329448"/>
            <a:ext cx="1279415" cy="128252"/>
          </a:xfrm>
          <a:custGeom>
            <a:avLst/>
            <a:gdLst>
              <a:gd name="connsiteX0" fmla="*/ 1192364 w 1279414"/>
              <a:gd name="connsiteY0" fmla="*/ 128252 h 128252"/>
              <a:gd name="connsiteX1" fmla="*/ 0 w 1279414"/>
              <a:gd name="connsiteY1" fmla="*/ 128252 h 128252"/>
              <a:gd name="connsiteX2" fmla="*/ 3064 w 1279414"/>
              <a:gd name="connsiteY2" fmla="*/ 123825 h 128252"/>
              <a:gd name="connsiteX3" fmla="*/ 1279414 w 1279414"/>
              <a:gd name="connsiteY3" fmla="*/ 0 h 128252"/>
              <a:gd name="connsiteX4" fmla="*/ 1192364 w 1279414"/>
              <a:gd name="connsiteY4" fmla="*/ 128252 h 1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414" h="128252">
                <a:moveTo>
                  <a:pt x="1192364" y="128252"/>
                </a:moveTo>
                <a:lnTo>
                  <a:pt x="0" y="128252"/>
                </a:lnTo>
                <a:lnTo>
                  <a:pt x="3064" y="123825"/>
                </a:lnTo>
                <a:lnTo>
                  <a:pt x="1279414" y="0"/>
                </a:lnTo>
                <a:lnTo>
                  <a:pt x="1192364" y="128252"/>
                </a:lnTo>
                <a:close/>
              </a:path>
            </a:pathLst>
          </a:custGeom>
        </p:spPr>
      </p:pic>
      <p:sp>
        <p:nvSpPr>
          <p:cNvPr id="22" name="圆角矩形 21"/>
          <p:cNvSpPr/>
          <p:nvPr/>
        </p:nvSpPr>
        <p:spPr>
          <a:xfrm>
            <a:off x="2440594" y="2970522"/>
            <a:ext cx="7657260" cy="1673333"/>
          </a:xfrm>
          <a:prstGeom prst="roundRect">
            <a:avLst/>
          </a:prstGeom>
          <a:solidFill>
            <a:schemeClr val="bg1"/>
          </a:solidFill>
          <a:ln>
            <a:solidFill>
              <a:srgbClr val="27B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615985" y="3163013"/>
            <a:ext cx="7306479" cy="88814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1693" tIns="40847" rIns="81693" bIns="40847" anchor="ctr"/>
          <a:lstStyle/>
          <a:p>
            <a:pPr algn="ctr" defTabSz="685800">
              <a:defRPr/>
            </a:pPr>
            <a:r>
              <a:rPr lang="zh-CN" altLang="en-US" sz="5400" b="1" kern="0" dirty="0">
                <a:solidFill>
                  <a:srgbClr val="20B5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远程会诊</a:t>
            </a:r>
            <a:endParaRPr lang="zh-CN" altLang="en-US" sz="5400" b="1" kern="0" dirty="0">
              <a:solidFill>
                <a:srgbClr val="20B5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8"/>
          <p:cNvSpPr txBox="1"/>
          <p:nvPr/>
        </p:nvSpPr>
        <p:spPr>
          <a:xfrm>
            <a:off x="6382115" y="4174207"/>
            <a:ext cx="1601252" cy="33591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研发部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7895326" y="4156434"/>
            <a:ext cx="372969" cy="374537"/>
          </a:xfrm>
          <a:custGeom>
            <a:avLst/>
            <a:gdLst>
              <a:gd name="T0" fmla="*/ 358 w 490"/>
              <a:gd name="T1" fmla="*/ 250 h 490"/>
              <a:gd name="T2" fmla="*/ 358 w 490"/>
              <a:gd name="T3" fmla="*/ 183 h 490"/>
              <a:gd name="T4" fmla="*/ 328 w 490"/>
              <a:gd name="T5" fmla="*/ 183 h 490"/>
              <a:gd name="T6" fmla="*/ 328 w 490"/>
              <a:gd name="T7" fmla="*/ 250 h 490"/>
              <a:gd name="T8" fmla="*/ 247 w 490"/>
              <a:gd name="T9" fmla="*/ 330 h 490"/>
              <a:gd name="T10" fmla="*/ 246 w 490"/>
              <a:gd name="T11" fmla="*/ 330 h 490"/>
              <a:gd name="T12" fmla="*/ 245 w 490"/>
              <a:gd name="T13" fmla="*/ 330 h 490"/>
              <a:gd name="T14" fmla="*/ 245 w 490"/>
              <a:gd name="T15" fmla="*/ 330 h 490"/>
              <a:gd name="T16" fmla="*/ 243 w 490"/>
              <a:gd name="T17" fmla="*/ 330 h 490"/>
              <a:gd name="T18" fmla="*/ 162 w 490"/>
              <a:gd name="T19" fmla="*/ 250 h 490"/>
              <a:gd name="T20" fmla="*/ 162 w 490"/>
              <a:gd name="T21" fmla="*/ 183 h 490"/>
              <a:gd name="T22" fmla="*/ 132 w 490"/>
              <a:gd name="T23" fmla="*/ 183 h 490"/>
              <a:gd name="T24" fmla="*/ 132 w 490"/>
              <a:gd name="T25" fmla="*/ 250 h 490"/>
              <a:gd name="T26" fmla="*/ 227 w 490"/>
              <a:gd name="T27" fmla="*/ 359 h 490"/>
              <a:gd name="T28" fmla="*/ 227 w 490"/>
              <a:gd name="T29" fmla="*/ 407 h 490"/>
              <a:gd name="T30" fmla="*/ 160 w 490"/>
              <a:gd name="T31" fmla="*/ 426 h 490"/>
              <a:gd name="T32" fmla="*/ 331 w 490"/>
              <a:gd name="T33" fmla="*/ 426 h 490"/>
              <a:gd name="T34" fmla="*/ 263 w 490"/>
              <a:gd name="T35" fmla="*/ 407 h 490"/>
              <a:gd name="T36" fmla="*/ 263 w 490"/>
              <a:gd name="T37" fmla="*/ 360 h 490"/>
              <a:gd name="T38" fmla="*/ 358 w 490"/>
              <a:gd name="T39" fmla="*/ 250 h 490"/>
              <a:gd name="T40" fmla="*/ 244 w 490"/>
              <a:gd name="T41" fmla="*/ 302 h 490"/>
              <a:gd name="T42" fmla="*/ 245 w 490"/>
              <a:gd name="T43" fmla="*/ 302 h 490"/>
              <a:gd name="T44" fmla="*/ 246 w 490"/>
              <a:gd name="T45" fmla="*/ 302 h 490"/>
              <a:gd name="T46" fmla="*/ 300 w 490"/>
              <a:gd name="T47" fmla="*/ 248 h 490"/>
              <a:gd name="T48" fmla="*/ 300 w 490"/>
              <a:gd name="T49" fmla="*/ 118 h 490"/>
              <a:gd name="T50" fmla="*/ 246 w 490"/>
              <a:gd name="T51" fmla="*/ 64 h 490"/>
              <a:gd name="T52" fmla="*/ 245 w 490"/>
              <a:gd name="T53" fmla="*/ 64 h 490"/>
              <a:gd name="T54" fmla="*/ 244 w 490"/>
              <a:gd name="T55" fmla="*/ 64 h 490"/>
              <a:gd name="T56" fmla="*/ 190 w 490"/>
              <a:gd name="T57" fmla="*/ 118 h 490"/>
              <a:gd name="T58" fmla="*/ 190 w 490"/>
              <a:gd name="T59" fmla="*/ 248 h 490"/>
              <a:gd name="T60" fmla="*/ 244 w 490"/>
              <a:gd name="T61" fmla="*/ 302 h 490"/>
              <a:gd name="T62" fmla="*/ 245 w 490"/>
              <a:gd name="T63" fmla="*/ 0 h 490"/>
              <a:gd name="T64" fmla="*/ 490 w 490"/>
              <a:gd name="T65" fmla="*/ 245 h 490"/>
              <a:gd name="T66" fmla="*/ 245 w 490"/>
              <a:gd name="T67" fmla="*/ 490 h 490"/>
              <a:gd name="T68" fmla="*/ 0 w 490"/>
              <a:gd name="T69" fmla="*/ 245 h 490"/>
              <a:gd name="T70" fmla="*/ 245 w 490"/>
              <a:gd name="T71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0" h="490">
                <a:moveTo>
                  <a:pt x="358" y="250"/>
                </a:moveTo>
                <a:lnTo>
                  <a:pt x="358" y="183"/>
                </a:lnTo>
                <a:cubicBezTo>
                  <a:pt x="358" y="165"/>
                  <a:pt x="328" y="164"/>
                  <a:pt x="328" y="183"/>
                </a:cubicBezTo>
                <a:lnTo>
                  <a:pt x="328" y="250"/>
                </a:lnTo>
                <a:cubicBezTo>
                  <a:pt x="328" y="294"/>
                  <a:pt x="292" y="330"/>
                  <a:pt x="247" y="330"/>
                </a:cubicBezTo>
                <a:cubicBezTo>
                  <a:pt x="247" y="330"/>
                  <a:pt x="246" y="330"/>
                  <a:pt x="246" y="330"/>
                </a:cubicBezTo>
                <a:lnTo>
                  <a:pt x="245" y="330"/>
                </a:lnTo>
                <a:lnTo>
                  <a:pt x="245" y="330"/>
                </a:lnTo>
                <a:cubicBezTo>
                  <a:pt x="244" y="330"/>
                  <a:pt x="244" y="330"/>
                  <a:pt x="243" y="330"/>
                </a:cubicBezTo>
                <a:cubicBezTo>
                  <a:pt x="198" y="330"/>
                  <a:pt x="162" y="294"/>
                  <a:pt x="162" y="250"/>
                </a:cubicBezTo>
                <a:lnTo>
                  <a:pt x="162" y="183"/>
                </a:lnTo>
                <a:cubicBezTo>
                  <a:pt x="162" y="165"/>
                  <a:pt x="132" y="164"/>
                  <a:pt x="132" y="183"/>
                </a:cubicBezTo>
                <a:cubicBezTo>
                  <a:pt x="132" y="192"/>
                  <a:pt x="132" y="250"/>
                  <a:pt x="132" y="250"/>
                </a:cubicBezTo>
                <a:cubicBezTo>
                  <a:pt x="132" y="306"/>
                  <a:pt x="173" y="352"/>
                  <a:pt x="227" y="359"/>
                </a:cubicBezTo>
                <a:lnTo>
                  <a:pt x="227" y="407"/>
                </a:lnTo>
                <a:lnTo>
                  <a:pt x="160" y="426"/>
                </a:lnTo>
                <a:lnTo>
                  <a:pt x="331" y="426"/>
                </a:lnTo>
                <a:lnTo>
                  <a:pt x="263" y="407"/>
                </a:lnTo>
                <a:lnTo>
                  <a:pt x="263" y="360"/>
                </a:lnTo>
                <a:cubicBezTo>
                  <a:pt x="317" y="352"/>
                  <a:pt x="358" y="306"/>
                  <a:pt x="358" y="250"/>
                </a:cubicBezTo>
                <a:close/>
                <a:moveTo>
                  <a:pt x="244" y="302"/>
                </a:moveTo>
                <a:cubicBezTo>
                  <a:pt x="244" y="302"/>
                  <a:pt x="245" y="302"/>
                  <a:pt x="245" y="302"/>
                </a:cubicBezTo>
                <a:cubicBezTo>
                  <a:pt x="245" y="302"/>
                  <a:pt x="246" y="302"/>
                  <a:pt x="246" y="302"/>
                </a:cubicBezTo>
                <a:cubicBezTo>
                  <a:pt x="276" y="302"/>
                  <a:pt x="300" y="278"/>
                  <a:pt x="300" y="248"/>
                </a:cubicBezTo>
                <a:lnTo>
                  <a:pt x="300" y="118"/>
                </a:lnTo>
                <a:cubicBezTo>
                  <a:pt x="300" y="88"/>
                  <a:pt x="276" y="64"/>
                  <a:pt x="246" y="64"/>
                </a:cubicBezTo>
                <a:cubicBezTo>
                  <a:pt x="246" y="64"/>
                  <a:pt x="245" y="64"/>
                  <a:pt x="245" y="64"/>
                </a:cubicBezTo>
                <a:cubicBezTo>
                  <a:pt x="245" y="64"/>
                  <a:pt x="244" y="64"/>
                  <a:pt x="244" y="64"/>
                </a:cubicBezTo>
                <a:cubicBezTo>
                  <a:pt x="214" y="64"/>
                  <a:pt x="190" y="88"/>
                  <a:pt x="190" y="118"/>
                </a:cubicBezTo>
                <a:lnTo>
                  <a:pt x="190" y="248"/>
                </a:lnTo>
                <a:cubicBezTo>
                  <a:pt x="190" y="278"/>
                  <a:pt x="214" y="302"/>
                  <a:pt x="244" y="302"/>
                </a:cubicBezTo>
                <a:close/>
                <a:moveTo>
                  <a:pt x="245" y="0"/>
                </a:moveTo>
                <a:cubicBezTo>
                  <a:pt x="381" y="0"/>
                  <a:pt x="490" y="110"/>
                  <a:pt x="490" y="245"/>
                </a:cubicBezTo>
                <a:cubicBezTo>
                  <a:pt x="490" y="381"/>
                  <a:pt x="381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</a:path>
            </a:pathLst>
          </a:custGeom>
          <a:solidFill>
            <a:srgbClr val="20B5BC"/>
          </a:solidFill>
          <a:ln>
            <a:noFill/>
          </a:ln>
        </p:spPr>
        <p:txBody>
          <a:bodyPr vert="horz" wrap="square" lIns="91398" tIns="45699" rIns="91398" bIns="45699" numCol="1" anchor="t" anchorCtr="0" compatLnSpc="1"/>
          <a:lstStyle/>
          <a:p>
            <a:endParaRPr lang="zh-CN" altLang="en-US" sz="1800">
              <a:solidFill>
                <a:schemeClr val="accent1"/>
              </a:solidFill>
            </a:endParaRPr>
          </a:p>
        </p:txBody>
      </p: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8304284" y="4160238"/>
            <a:ext cx="1618179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8" tIns="45699" rIns="91398" bIns="45699" rtlCol="0">
            <a:spAutoFit/>
          </a:bodyPr>
          <a:lstStyle>
            <a:defPPr>
              <a:defRPr lang="zh-CN"/>
            </a:defPPr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汇报人：胡帅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Freeform 10"/>
          <p:cNvSpPr>
            <a:spLocks noChangeAspect="1" noEditPoints="1"/>
          </p:cNvSpPr>
          <p:nvPr/>
        </p:nvSpPr>
        <p:spPr bwMode="auto">
          <a:xfrm>
            <a:off x="6009423" y="4156571"/>
            <a:ext cx="372691" cy="374254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rgbClr val="20B5BC"/>
          </a:solidFill>
          <a:ln>
            <a:noFill/>
          </a:ln>
        </p:spPr>
        <p:txBody>
          <a:bodyPr vert="horz" wrap="square" lIns="91398" tIns="45699" rIns="91398" bIns="45699" numCol="1" anchor="t" anchorCtr="0" compatLnSpc="1"/>
          <a:lstStyle/>
          <a:p>
            <a:endParaRPr lang="zh-CN" altLang="en-US" sz="1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医生医院签约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29530" y="1043623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latin typeface="Calibri" panose="020F0502020204030204" pitchFamily="34" charset="0"/>
                <a:cs typeface="等线" charset="0"/>
              </a:rPr>
              <a:t>医生跟医院签约规则：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1.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医院跟医院已签约，医生跟医院未签约，看不到抢单池中的单子（一定要有签约状态）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2.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医院跟医院已签约，医生跟医院签约中，签约医院方的管理员还未同意，医生看不到抢单池中的报告医院跟医院已签约，医生跟医院已签约，可以进行抢单操作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graphicFrame>
        <p:nvGraphicFramePr>
          <p:cNvPr id="-2147482621" name="对象 -2147482622"/>
          <p:cNvGraphicFramePr>
            <a:graphicFrameLocks noChangeAspect="1"/>
          </p:cNvGraphicFramePr>
          <p:nvPr/>
        </p:nvGraphicFramePr>
        <p:xfrm>
          <a:off x="3448050" y="4366260"/>
          <a:ext cx="8128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5100320" imgH="965835" progId="Visio.Drawing.15">
                  <p:embed/>
                </p:oleObj>
              </mc:Choice>
              <mc:Fallback>
                <p:oleObj name="" r:id="rId3" imgW="5100320" imgH="96583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8050" y="4366260"/>
                        <a:ext cx="8128000" cy="15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会诊登记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29530" y="1043623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b="0">
                <a:latin typeface="Calibri" panose="020F0502020204030204" pitchFamily="34" charset="0"/>
                <a:cs typeface="等线" charset="0"/>
              </a:rPr>
              <a:t>登记医生模式</a:t>
            </a:r>
            <a:endParaRPr b="0">
              <a:latin typeface="Calibri" panose="020F0502020204030204" pitchFamily="34" charset="0"/>
              <a:cs typeface="等线" charset="0"/>
            </a:endParaRPr>
          </a:p>
          <a:p>
            <a:pPr indent="0"/>
            <a:r>
              <a:rPr b="0">
                <a:latin typeface="Calibri" panose="020F0502020204030204" pitchFamily="34" charset="0"/>
                <a:cs typeface="等线" charset="0"/>
              </a:rPr>
              <a:t>1.抢单模式：登记完的患者进入公共抢单池</a:t>
            </a:r>
            <a:endParaRPr b="0">
              <a:latin typeface="Calibri" panose="020F0502020204030204" pitchFamily="34" charset="0"/>
              <a:cs typeface="等线" charset="0"/>
            </a:endParaRPr>
          </a:p>
          <a:p>
            <a:pPr indent="0"/>
            <a:r>
              <a:rPr b="0">
                <a:latin typeface="Calibri" panose="020F0502020204030204" pitchFamily="34" charset="0"/>
                <a:cs typeface="等线" charset="0"/>
              </a:rPr>
              <a:t>2.指派模式：登记完的患者指派给在线的医师，只有被指派的本人才能在抢单池看到，指派医生抢单超时回退进入公共抢单池</a:t>
            </a:r>
            <a:endParaRPr b="0">
              <a:latin typeface="Calibri" panose="020F0502020204030204" pitchFamily="34" charset="0"/>
              <a:cs typeface="等线" charset="0"/>
            </a:endParaRPr>
          </a:p>
          <a:p>
            <a:pPr indent="0"/>
            <a:r>
              <a:rPr b="0">
                <a:latin typeface="Calibri" panose="020F0502020204030204" pitchFamily="34" charset="0"/>
                <a:cs typeface="等线" charset="0"/>
              </a:rPr>
              <a:t>无人抢单自动指派：先进入公共抢单池，经过一段时间无人抢单，会自动指派给权限最高的医师进行书写（权限从高到低排序，必须在线）</a:t>
            </a:r>
            <a:endParaRPr b="0">
              <a:latin typeface="Calibri" panose="020F0502020204030204" pitchFamily="34" charset="0"/>
              <a:cs typeface="等线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55" y="4184015"/>
            <a:ext cx="7912735" cy="1992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9" name="文本框 8"/>
          <p:cNvSpPr txBox="1"/>
          <p:nvPr/>
        </p:nvSpPr>
        <p:spPr>
          <a:xfrm>
            <a:off x="603250" y="191770"/>
            <a:ext cx="3156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医生权限和书写审核模式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50030" y="2506980"/>
            <a:ext cx="6007735" cy="3235325"/>
          </a:xfrm>
          <a:prstGeom prst="roundRect">
            <a:avLst/>
          </a:prstGeom>
          <a:solidFill>
            <a:schemeClr val="bg1"/>
          </a:solidFill>
          <a:ln>
            <a:solidFill>
              <a:srgbClr val="20B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4211955" y="2525395"/>
            <a:ext cx="5834380" cy="3027680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6736" tIns="48368" rIns="96736" bIns="48368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医师权限分为两种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主治：只具有书写模式（模式四：晚间模式除外）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主任：同时具有书写和审核权限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书写和审核的四种模式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模式一：具有书写及审核功能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模式二：书写医生和审核医生无法为同一个人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模式三：由书写医生指定审核医生进行审核报告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0" hangingPunct="0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模式四（晚间模式）：不论权限，医师同时都有书写及审核功能，超出时间模式变为默认模式（默认模式为模式二）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8637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模式一:具有书写及审核功能（只有主任可以书写并审核，主治只可以书写）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20" y="1165543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主治医师</a:t>
            </a:r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01320" y="3591242"/>
            <a:ext cx="5080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100" b="0">
                <a:latin typeface="Calibri" panose="020F0502020204030204" pitchFamily="34" charset="0"/>
                <a:cs typeface="等线" charset="0"/>
              </a:rPr>
              <a:t> </a:t>
            </a:r>
            <a:r>
              <a:rPr lang="zh-CN" sz="1100" b="0">
                <a:latin typeface="Calibri" panose="020F0502020204030204" pitchFamily="34" charset="0"/>
                <a:cs typeface="等线" charset="0"/>
              </a:rPr>
              <a:t>主任医生</a:t>
            </a:r>
            <a:endParaRPr lang="zh-CN" altLang="en-US"/>
          </a:p>
        </p:txBody>
      </p:sp>
      <p:graphicFrame>
        <p:nvGraphicFramePr>
          <p:cNvPr id="-2147482618" name="对象 -2147482619"/>
          <p:cNvGraphicFramePr>
            <a:graphicFrameLocks noChangeAspect="1"/>
          </p:cNvGraphicFramePr>
          <p:nvPr/>
        </p:nvGraphicFramePr>
        <p:xfrm>
          <a:off x="1085850" y="231775"/>
          <a:ext cx="8813165" cy="32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7643495" imgH="2800985" progId="Visio.Drawing.15">
                  <p:embed/>
                </p:oleObj>
              </mc:Choice>
              <mc:Fallback>
                <p:oleObj name="" r:id="rId2" imgW="7643495" imgH="280098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5850" y="231775"/>
                        <a:ext cx="8813165" cy="3230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7" name="对象 -2147482618"/>
          <p:cNvGraphicFramePr>
            <a:graphicFrameLocks noChangeAspect="1"/>
          </p:cNvGraphicFramePr>
          <p:nvPr/>
        </p:nvGraphicFramePr>
        <p:xfrm>
          <a:off x="1207770" y="3663950"/>
          <a:ext cx="9570720" cy="286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7868920" imgH="2357120" progId="Visio.Drawing.15">
                  <p:embed/>
                </p:oleObj>
              </mc:Choice>
              <mc:Fallback>
                <p:oleObj name="" r:id="rId4" imgW="7868920" imgH="23571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7770" y="3663950"/>
                        <a:ext cx="9570720" cy="2861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526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模式二：书写医生和审核医生无法为同一个人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20" y="1165543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主治医师</a:t>
            </a:r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01320" y="2753042"/>
            <a:ext cx="5080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100" b="0">
                <a:latin typeface="Calibri" panose="020F0502020204030204" pitchFamily="34" charset="0"/>
                <a:cs typeface="等线" charset="0"/>
              </a:rPr>
              <a:t> </a:t>
            </a:r>
            <a:r>
              <a:rPr lang="zh-CN" sz="1100" b="0">
                <a:latin typeface="Calibri" panose="020F0502020204030204" pitchFamily="34" charset="0"/>
                <a:cs typeface="等线" charset="0"/>
              </a:rPr>
              <a:t>主任医生</a:t>
            </a:r>
            <a:endParaRPr lang="zh-CN" altLang="en-US"/>
          </a:p>
        </p:txBody>
      </p:sp>
      <p:graphicFrame>
        <p:nvGraphicFramePr>
          <p:cNvPr id="-2147482616" name="对象 -2147482617"/>
          <p:cNvGraphicFramePr>
            <a:graphicFrameLocks noChangeAspect="1"/>
          </p:cNvGraphicFramePr>
          <p:nvPr/>
        </p:nvGraphicFramePr>
        <p:xfrm>
          <a:off x="1110615" y="11430"/>
          <a:ext cx="8626475" cy="3162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7643495" imgH="2800985" progId="Visio.Drawing.15">
                  <p:embed/>
                </p:oleObj>
              </mc:Choice>
              <mc:Fallback>
                <p:oleObj name="" r:id="rId2" imgW="7643495" imgH="280098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0615" y="11430"/>
                        <a:ext cx="8626475" cy="31629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5" name="对象 -2147482616"/>
          <p:cNvGraphicFramePr>
            <a:graphicFrameLocks noChangeAspect="1"/>
          </p:cNvGraphicFramePr>
          <p:nvPr/>
        </p:nvGraphicFramePr>
        <p:xfrm>
          <a:off x="793115" y="2459355"/>
          <a:ext cx="6054090" cy="221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7643495" imgH="2800985" progId="Visio.Drawing.15">
                  <p:embed/>
                </p:oleObj>
              </mc:Choice>
              <mc:Fallback>
                <p:oleObj name="" r:id="rId4" imgW="7643495" imgH="2800985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115" y="2459355"/>
                        <a:ext cx="6054090" cy="2219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4" name="对象 -2147482615"/>
          <p:cNvGraphicFramePr>
            <a:graphicFrameLocks noChangeAspect="1"/>
          </p:cNvGraphicFramePr>
          <p:nvPr/>
        </p:nvGraphicFramePr>
        <p:xfrm>
          <a:off x="446405" y="4158615"/>
          <a:ext cx="7285990" cy="218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7868920" imgH="2357120" progId="Visio.Drawing.15">
                  <p:embed/>
                </p:oleObj>
              </mc:Choice>
              <mc:Fallback>
                <p:oleObj name="" r:id="rId6" imgW="7868920" imgH="235712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405" y="4158615"/>
                        <a:ext cx="7285990" cy="2182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1499235" y="2914015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书写：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7965" y="4257675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审核：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551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模式三：由书写医生指定审核医生进行审核报告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20" y="1165543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主治医师</a:t>
            </a:r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01320" y="2753042"/>
            <a:ext cx="5080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100" b="0">
                <a:latin typeface="Calibri" panose="020F0502020204030204" pitchFamily="34" charset="0"/>
                <a:cs typeface="等线" charset="0"/>
              </a:rPr>
              <a:t> </a:t>
            </a:r>
            <a:r>
              <a:rPr lang="zh-CN" sz="1100" b="0">
                <a:latin typeface="Calibri" panose="020F0502020204030204" pitchFamily="34" charset="0"/>
                <a:cs typeface="等线" charset="0"/>
              </a:rPr>
              <a:t>主任医生</a:t>
            </a:r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1499235" y="2914015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书写：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7965" y="4257675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审核：</a:t>
            </a:r>
            <a:endParaRPr lang="zh-CN" altLang="en-US"/>
          </a:p>
        </p:txBody>
      </p:sp>
      <p:graphicFrame>
        <p:nvGraphicFramePr>
          <p:cNvPr id="-2147482608" name="对象 -2147482609"/>
          <p:cNvGraphicFramePr>
            <a:graphicFrameLocks noChangeAspect="1"/>
          </p:cNvGraphicFramePr>
          <p:nvPr/>
        </p:nvGraphicFramePr>
        <p:xfrm>
          <a:off x="1100455" y="692150"/>
          <a:ext cx="9161145" cy="216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8274685" imgH="1964055" progId="Visio.Drawing.15">
                  <p:embed/>
                </p:oleObj>
              </mc:Choice>
              <mc:Fallback>
                <p:oleObj name="" r:id="rId2" imgW="8274685" imgH="196405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0455" y="692150"/>
                        <a:ext cx="9161145" cy="2165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2" name="对象 -2147482613"/>
          <p:cNvGraphicFramePr>
            <a:graphicFrameLocks noChangeAspect="1"/>
          </p:cNvGraphicFramePr>
          <p:nvPr/>
        </p:nvGraphicFramePr>
        <p:xfrm>
          <a:off x="1194435" y="2527935"/>
          <a:ext cx="6423025" cy="202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4" imgW="8248650" imgH="2607945" progId="Visio.Drawing.15">
                  <p:embed/>
                </p:oleObj>
              </mc:Choice>
              <mc:Fallback>
                <p:oleObj name="" r:id="rId4" imgW="8248650" imgH="260794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4435" y="2527935"/>
                        <a:ext cx="6423025" cy="2027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11" name="对象 -2147482612"/>
          <p:cNvGraphicFramePr>
            <a:graphicFrameLocks noChangeAspect="1"/>
          </p:cNvGraphicFramePr>
          <p:nvPr/>
        </p:nvGraphicFramePr>
        <p:xfrm>
          <a:off x="534035" y="4587240"/>
          <a:ext cx="7336155" cy="212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6" imgW="8100695" imgH="2357120" progId="Visio.Drawing.15">
                  <p:embed/>
                </p:oleObj>
              </mc:Choice>
              <mc:Fallback>
                <p:oleObj name="" r:id="rId6" imgW="8100695" imgH="235712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4035" y="4587240"/>
                        <a:ext cx="7336155" cy="2122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2503" y="192949"/>
            <a:ext cx="10546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20B5BC"/>
                </a:solidFill>
                <a:latin typeface="+mj-ea"/>
                <a:ea typeface="+mj-ea"/>
              </a:rPr>
              <a:t>模式四（晚间模式）：不论权限，医师都同时有书写及审核功能，超出时间模式变为默认模式（默认模式为模式二）</a:t>
            </a:r>
            <a:endParaRPr lang="zh-CN" altLang="en-US" sz="16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320" y="1165543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100" b="0">
                <a:latin typeface="Calibri" panose="020F0502020204030204" pitchFamily="34" charset="0"/>
                <a:cs typeface="等线" charset="0"/>
              </a:rPr>
              <a:t>主治医师</a:t>
            </a:r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01320" y="3229292"/>
            <a:ext cx="5080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100" b="0">
                <a:latin typeface="Calibri" panose="020F0502020204030204" pitchFamily="34" charset="0"/>
                <a:cs typeface="等线" charset="0"/>
              </a:rPr>
              <a:t> </a:t>
            </a:r>
            <a:r>
              <a:rPr lang="zh-CN" sz="1100" b="0">
                <a:latin typeface="Calibri" panose="020F0502020204030204" pitchFamily="34" charset="0"/>
                <a:cs typeface="等线" charset="0"/>
              </a:rPr>
              <a:t>主任医生</a:t>
            </a:r>
            <a:endParaRPr lang="zh-CN" altLang="en-US"/>
          </a:p>
        </p:txBody>
      </p:sp>
      <p:graphicFrame>
        <p:nvGraphicFramePr>
          <p:cNvPr id="-2147482610" name="对象 -2147482611"/>
          <p:cNvGraphicFramePr>
            <a:graphicFrameLocks noChangeAspect="1"/>
          </p:cNvGraphicFramePr>
          <p:nvPr/>
        </p:nvGraphicFramePr>
        <p:xfrm>
          <a:off x="460375" y="829945"/>
          <a:ext cx="9801225" cy="293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7868920" imgH="2357120" progId="Visio.Drawing.15">
                  <p:embed/>
                </p:oleObj>
              </mc:Choice>
              <mc:Fallback>
                <p:oleObj name="" r:id="rId2" imgW="7868920" imgH="23571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375" y="829945"/>
                        <a:ext cx="9801225" cy="2931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-2147482609" name="对象 -2147482610"/>
          <p:cNvGraphicFramePr>
            <a:graphicFrameLocks noChangeAspect="1"/>
          </p:cNvGraphicFramePr>
          <p:nvPr/>
        </p:nvGraphicFramePr>
        <p:xfrm>
          <a:off x="401320" y="3690620"/>
          <a:ext cx="9927590" cy="298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7881620" imgH="2369820" progId="Visio.Drawing.15">
                  <p:embed/>
                </p:oleObj>
              </mc:Choice>
              <mc:Fallback>
                <p:oleObj name="" r:id="rId4" imgW="7881620" imgH="236982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320" y="3690620"/>
                        <a:ext cx="9927590" cy="298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889255" y="1864324"/>
            <a:ext cx="551543" cy="584775"/>
            <a:chOff x="4519974" y="1762722"/>
            <a:chExt cx="551542" cy="584775"/>
          </a:xfrm>
        </p:grpSpPr>
        <p:sp>
          <p:nvSpPr>
            <p:cNvPr id="11" name="圆角矩形 10"/>
            <p:cNvSpPr/>
            <p:nvPr/>
          </p:nvSpPr>
          <p:spPr>
            <a:xfrm>
              <a:off x="4519974" y="1830139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76775" y="1762722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87537" y="1931741"/>
            <a:ext cx="2569030" cy="460375"/>
            <a:chOff x="5318258" y="1830139"/>
            <a:chExt cx="2569029" cy="460375"/>
          </a:xfrm>
        </p:grpSpPr>
        <p:sp>
          <p:nvSpPr>
            <p:cNvPr id="12" name="圆角矩形 11"/>
            <p:cNvSpPr/>
            <p:nvPr/>
          </p:nvSpPr>
          <p:spPr>
            <a:xfrm>
              <a:off x="5318258" y="1830139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98811" y="183013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优势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89255" y="2516516"/>
            <a:ext cx="551543" cy="584775"/>
            <a:chOff x="4519974" y="2414914"/>
            <a:chExt cx="551542" cy="584775"/>
          </a:xfrm>
        </p:grpSpPr>
        <p:sp>
          <p:nvSpPr>
            <p:cNvPr id="15" name="圆角矩形 14"/>
            <p:cNvSpPr/>
            <p:nvPr/>
          </p:nvSpPr>
          <p:spPr>
            <a:xfrm>
              <a:off x="4519974" y="2482331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76775" y="2414914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87537" y="2583933"/>
            <a:ext cx="2569030" cy="460375"/>
            <a:chOff x="5318258" y="2482331"/>
            <a:chExt cx="2569029" cy="460375"/>
          </a:xfrm>
        </p:grpSpPr>
        <p:sp>
          <p:nvSpPr>
            <p:cNvPr id="16" name="圆角矩形 15"/>
            <p:cNvSpPr/>
            <p:nvPr/>
          </p:nvSpPr>
          <p:spPr>
            <a:xfrm>
              <a:off x="5318258" y="2482331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98811" y="2482331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89255" y="3168708"/>
            <a:ext cx="551543" cy="584775"/>
            <a:chOff x="4519974" y="3067106"/>
            <a:chExt cx="551542" cy="584775"/>
          </a:xfrm>
        </p:grpSpPr>
        <p:sp>
          <p:nvSpPr>
            <p:cNvPr id="19" name="圆角矩形 18"/>
            <p:cNvSpPr/>
            <p:nvPr/>
          </p:nvSpPr>
          <p:spPr>
            <a:xfrm>
              <a:off x="4519974" y="3134523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76775" y="3067106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87537" y="3236125"/>
            <a:ext cx="2569030" cy="460375"/>
            <a:chOff x="5318258" y="3134523"/>
            <a:chExt cx="2569029" cy="460375"/>
          </a:xfrm>
        </p:grpSpPr>
        <p:sp>
          <p:nvSpPr>
            <p:cNvPr id="20" name="圆角矩形 19"/>
            <p:cNvSpPr/>
            <p:nvPr/>
          </p:nvSpPr>
          <p:spPr>
            <a:xfrm>
              <a:off x="5318258" y="3134523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98811" y="3134523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模块流程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889255" y="3820898"/>
            <a:ext cx="551543" cy="584775"/>
            <a:chOff x="4519974" y="3719298"/>
            <a:chExt cx="551542" cy="584775"/>
          </a:xfrm>
        </p:grpSpPr>
        <p:sp>
          <p:nvSpPr>
            <p:cNvPr id="23" name="圆角矩形 22"/>
            <p:cNvSpPr/>
            <p:nvPr/>
          </p:nvSpPr>
          <p:spPr>
            <a:xfrm>
              <a:off x="4519974" y="3786715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76775" y="3719298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87537" y="3888317"/>
            <a:ext cx="2569030" cy="460375"/>
            <a:chOff x="5318258" y="3786715"/>
            <a:chExt cx="2569029" cy="460375"/>
          </a:xfrm>
        </p:grpSpPr>
        <p:sp>
          <p:nvSpPr>
            <p:cNvPr id="24" name="圆角矩形 23"/>
            <p:cNvSpPr/>
            <p:nvPr/>
          </p:nvSpPr>
          <p:spPr>
            <a:xfrm>
              <a:off x="5318258" y="3786715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811" y="3786715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实例应用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279173" y="278713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0B5BC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161314" y="2713441"/>
            <a:ext cx="388732" cy="357353"/>
            <a:chOff x="2417374" y="2938297"/>
            <a:chExt cx="388732" cy="357353"/>
          </a:xfrm>
        </p:grpSpPr>
        <p:sp>
          <p:nvSpPr>
            <p:cNvPr id="33" name="矩形 32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4521267" y="3335572"/>
            <a:ext cx="388732" cy="357353"/>
            <a:chOff x="2417374" y="2938297"/>
            <a:chExt cx="388732" cy="357353"/>
          </a:xfrm>
        </p:grpSpPr>
        <p:sp>
          <p:nvSpPr>
            <p:cNvPr id="37" name="矩形 36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右箭头 50"/>
          <p:cNvSpPr/>
          <p:nvPr/>
        </p:nvSpPr>
        <p:spPr>
          <a:xfrm>
            <a:off x="5293029" y="3911334"/>
            <a:ext cx="473465" cy="449943"/>
          </a:xfrm>
          <a:prstGeom prst="rightArrow">
            <a:avLst/>
          </a:prstGeom>
          <a:solidFill>
            <a:srgbClr val="20B5BC"/>
          </a:solidFill>
          <a:ln>
            <a:noFill/>
          </a:ln>
          <a:effectLst>
            <a:outerShdw blurRad="88900" dist="50800" dir="5400000" sx="90000" sy="9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医院医生签约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880110"/>
            <a:ext cx="11641455" cy="449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05" y="1283970"/>
            <a:ext cx="7974965" cy="4571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" y="929640"/>
            <a:ext cx="9560560" cy="5114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" y="1330960"/>
            <a:ext cx="10803890" cy="4312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5" y="1283970"/>
            <a:ext cx="11273790" cy="4196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医院医生解约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" y="838835"/>
            <a:ext cx="11597640" cy="45446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809750"/>
            <a:ext cx="4305300" cy="3238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" y="838835"/>
            <a:ext cx="11936095" cy="4724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" y="906780"/>
            <a:ext cx="11790045" cy="458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354286" y="2067380"/>
            <a:ext cx="7605487" cy="4078514"/>
          </a:xfrm>
          <a:prstGeom prst="roundRect">
            <a:avLst/>
          </a:prstGeom>
          <a:solidFill>
            <a:schemeClr val="bg1"/>
          </a:solidFill>
          <a:ln>
            <a:solidFill>
              <a:srgbClr val="20B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237" y="0"/>
            <a:ext cx="7515616" cy="6858000"/>
          </a:xfrm>
          <a:prstGeom prst="rect">
            <a:avLst/>
          </a:prstGeom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680857" y="2395803"/>
            <a:ext cx="6952344" cy="3051175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6736" tIns="48368" rIns="96736" bIns="48368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远程会诊，就是利用网络、电话等现代化通讯工具，为患者完成病历分析、病情诊断，进一步确定治疗方案的一种快捷方便的新型就诊方式，它促进了传统治疗方式的改革和进步，为医疗走向区域扩大化、服务国际化提供了坚实的基础和有力的条件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医院按照医疗体制改革的总体方针和优质医疗资源倍增计划，积极与上级医院建立区域医疗联合体，这种新型合作模式顺应了公立医院改革多元化的发展方向，使不同等级医疗机构优势互补、资源共享、共同发展，并将优质医疗资源向基层延伸，为广大群众搭建了良好的就医平台。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-455734" y="0"/>
            <a:ext cx="2487735" cy="88814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1693" tIns="40847" rIns="81693" bIns="40847" anchor="ctr"/>
          <a:lstStyle/>
          <a:p>
            <a:pPr algn="ctr" defTabSz="685800">
              <a:defRPr/>
            </a:pPr>
            <a:r>
              <a:rPr lang="zh-CN" altLang="en-US" sz="5400" b="1" kern="0" dirty="0" smtClean="0">
                <a:solidFill>
                  <a:srgbClr val="20B5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5400" b="1" kern="0" dirty="0">
              <a:solidFill>
                <a:srgbClr val="20B5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远程会诊登记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736600"/>
            <a:ext cx="11671300" cy="5859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5" y="827405"/>
            <a:ext cx="6105525" cy="5295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25" y="827405"/>
            <a:ext cx="6115050" cy="525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影像诊断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" y="773430"/>
            <a:ext cx="11851005" cy="4091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80" y="820420"/>
            <a:ext cx="6788150" cy="3765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2226310"/>
            <a:ext cx="8397240" cy="4551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终审报告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714375"/>
            <a:ext cx="11879580" cy="6160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30" y="933450"/>
            <a:ext cx="8214995" cy="4544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" y="2172335"/>
            <a:ext cx="8135620" cy="451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930" y="714375"/>
            <a:ext cx="3925570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3454117" y="342900"/>
            <a:ext cx="1365535" cy="176548"/>
          </a:xfrm>
          <a:custGeom>
            <a:avLst/>
            <a:gdLst>
              <a:gd name="connsiteX0" fmla="*/ 0 w 1365535"/>
              <a:gd name="connsiteY0" fmla="*/ 176548 h 176548"/>
              <a:gd name="connsiteX1" fmla="*/ 122193 w 1365535"/>
              <a:gd name="connsiteY1" fmla="*/ 0 h 176548"/>
              <a:gd name="connsiteX2" fmla="*/ 1365535 w 1365535"/>
              <a:gd name="connsiteY2" fmla="*/ 0 h 176548"/>
              <a:gd name="connsiteX3" fmla="*/ 1362075 w 1365535"/>
              <a:gd name="connsiteY3" fmla="*/ 5098 h 176548"/>
              <a:gd name="connsiteX4" fmla="*/ 0 w 1365535"/>
              <a:gd name="connsiteY4" fmla="*/ 176548 h 1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535" h="176548">
                <a:moveTo>
                  <a:pt x="0" y="176548"/>
                </a:moveTo>
                <a:lnTo>
                  <a:pt x="122193" y="0"/>
                </a:lnTo>
                <a:lnTo>
                  <a:pt x="1365535" y="0"/>
                </a:lnTo>
                <a:lnTo>
                  <a:pt x="1362075" y="5098"/>
                </a:lnTo>
                <a:lnTo>
                  <a:pt x="0" y="17654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5276387" y="228600"/>
            <a:ext cx="1038688" cy="290848"/>
          </a:xfrm>
          <a:custGeom>
            <a:avLst/>
            <a:gdLst>
              <a:gd name="connsiteX0" fmla="*/ 0 w 1038688"/>
              <a:gd name="connsiteY0" fmla="*/ 290848 h 290848"/>
              <a:gd name="connsiteX1" fmla="*/ 7604 w 1038688"/>
              <a:gd name="connsiteY1" fmla="*/ 0 h 290848"/>
              <a:gd name="connsiteX2" fmla="*/ 1038688 w 1038688"/>
              <a:gd name="connsiteY2" fmla="*/ 0 h 290848"/>
              <a:gd name="connsiteX3" fmla="*/ 1028700 w 1038688"/>
              <a:gd name="connsiteY3" fmla="*/ 14623 h 290848"/>
              <a:gd name="connsiteX4" fmla="*/ 0 w 1038688"/>
              <a:gd name="connsiteY4" fmla="*/ 290848 h 29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688" h="290848">
                <a:moveTo>
                  <a:pt x="0" y="290848"/>
                </a:moveTo>
                <a:lnTo>
                  <a:pt x="7604" y="0"/>
                </a:lnTo>
                <a:lnTo>
                  <a:pt x="1038688" y="0"/>
                </a:lnTo>
                <a:lnTo>
                  <a:pt x="1028700" y="14623"/>
                </a:lnTo>
                <a:lnTo>
                  <a:pt x="0" y="290848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2688012" y="4293268"/>
            <a:ext cx="3712313" cy="271127"/>
          </a:xfrm>
          <a:custGeom>
            <a:avLst/>
            <a:gdLst>
              <a:gd name="connsiteX0" fmla="*/ 3533643 w 3712313"/>
              <a:gd name="connsiteY0" fmla="*/ 271127 h 271127"/>
              <a:gd name="connsiteX1" fmla="*/ 0 w 3712313"/>
              <a:gd name="connsiteY1" fmla="*/ 271127 h 271127"/>
              <a:gd name="connsiteX2" fmla="*/ 7088 w 3712313"/>
              <a:gd name="connsiteY2" fmla="*/ 0 h 271127"/>
              <a:gd name="connsiteX3" fmla="*/ 3712313 w 3712313"/>
              <a:gd name="connsiteY3" fmla="*/ 9525 h 271127"/>
              <a:gd name="connsiteX4" fmla="*/ 3533643 w 3712313"/>
              <a:gd name="connsiteY4" fmla="*/ 271127 h 27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2313" h="271127">
                <a:moveTo>
                  <a:pt x="3533643" y="271127"/>
                </a:moveTo>
                <a:lnTo>
                  <a:pt x="0" y="271127"/>
                </a:lnTo>
                <a:lnTo>
                  <a:pt x="7088" y="0"/>
                </a:lnTo>
                <a:lnTo>
                  <a:pt x="3712313" y="9525"/>
                </a:lnTo>
                <a:lnTo>
                  <a:pt x="3533643" y="271127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1593850" y="5185791"/>
            <a:ext cx="1279415" cy="128252"/>
          </a:xfrm>
          <a:custGeom>
            <a:avLst/>
            <a:gdLst>
              <a:gd name="connsiteX0" fmla="*/ 1192364 w 1279414"/>
              <a:gd name="connsiteY0" fmla="*/ 128252 h 128252"/>
              <a:gd name="connsiteX1" fmla="*/ 0 w 1279414"/>
              <a:gd name="connsiteY1" fmla="*/ 128252 h 128252"/>
              <a:gd name="connsiteX2" fmla="*/ 3064 w 1279414"/>
              <a:gd name="connsiteY2" fmla="*/ 123825 h 128252"/>
              <a:gd name="connsiteX3" fmla="*/ 1279414 w 1279414"/>
              <a:gd name="connsiteY3" fmla="*/ 0 h 128252"/>
              <a:gd name="connsiteX4" fmla="*/ 1192364 w 1279414"/>
              <a:gd name="connsiteY4" fmla="*/ 128252 h 1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414" h="128252">
                <a:moveTo>
                  <a:pt x="1192364" y="128252"/>
                </a:moveTo>
                <a:lnTo>
                  <a:pt x="0" y="128252"/>
                </a:lnTo>
                <a:lnTo>
                  <a:pt x="3064" y="123825"/>
                </a:lnTo>
                <a:lnTo>
                  <a:pt x="1279414" y="0"/>
                </a:lnTo>
                <a:lnTo>
                  <a:pt x="1192364" y="128252"/>
                </a:lnTo>
                <a:close/>
              </a:path>
            </a:pathLst>
          </a:custGeom>
        </p:spPr>
      </p:pic>
      <p:sp>
        <p:nvSpPr>
          <p:cNvPr id="22" name="圆角矩形 21"/>
          <p:cNvSpPr/>
          <p:nvPr/>
        </p:nvSpPr>
        <p:spPr>
          <a:xfrm>
            <a:off x="3247331" y="2537103"/>
            <a:ext cx="7657260" cy="1673333"/>
          </a:xfrm>
          <a:prstGeom prst="roundRect">
            <a:avLst/>
          </a:prstGeom>
          <a:solidFill>
            <a:schemeClr val="bg1"/>
          </a:solidFill>
          <a:ln>
            <a:solidFill>
              <a:srgbClr val="27B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454115" y="2781701"/>
            <a:ext cx="7306479" cy="88814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1693" tIns="40847" rIns="81693" bIns="40847" anchor="ctr"/>
          <a:lstStyle/>
          <a:p>
            <a:pPr algn="ctr" defTabSz="685800">
              <a:defRPr/>
            </a:pPr>
            <a:r>
              <a:rPr lang="zh-CN" altLang="en-US" sz="5400" b="1" kern="0" dirty="0" smtClean="0">
                <a:solidFill>
                  <a:srgbClr val="20B5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  <a:endParaRPr lang="zh-CN" altLang="en-US" sz="5400" b="1" kern="0" dirty="0">
              <a:solidFill>
                <a:srgbClr val="20B5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7237" y="1905"/>
            <a:ext cx="751561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889255" y="1864324"/>
            <a:ext cx="551543" cy="584775"/>
            <a:chOff x="4519974" y="1762722"/>
            <a:chExt cx="551542" cy="584775"/>
          </a:xfrm>
        </p:grpSpPr>
        <p:sp>
          <p:nvSpPr>
            <p:cNvPr id="11" name="圆角矩形 10"/>
            <p:cNvSpPr/>
            <p:nvPr/>
          </p:nvSpPr>
          <p:spPr>
            <a:xfrm>
              <a:off x="4519974" y="1830139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76775" y="1762722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87537" y="1931741"/>
            <a:ext cx="2569030" cy="460375"/>
            <a:chOff x="5318258" y="1830139"/>
            <a:chExt cx="2569029" cy="460375"/>
          </a:xfrm>
        </p:grpSpPr>
        <p:sp>
          <p:nvSpPr>
            <p:cNvPr id="12" name="圆角矩形 11"/>
            <p:cNvSpPr/>
            <p:nvPr/>
          </p:nvSpPr>
          <p:spPr>
            <a:xfrm>
              <a:off x="5318258" y="1830139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98811" y="183013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优势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89255" y="2516516"/>
            <a:ext cx="551543" cy="584775"/>
            <a:chOff x="4519974" y="2414914"/>
            <a:chExt cx="551542" cy="584775"/>
          </a:xfrm>
        </p:grpSpPr>
        <p:sp>
          <p:nvSpPr>
            <p:cNvPr id="15" name="圆角矩形 14"/>
            <p:cNvSpPr/>
            <p:nvPr/>
          </p:nvSpPr>
          <p:spPr>
            <a:xfrm>
              <a:off x="4519974" y="2482331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76775" y="2414914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87537" y="2583933"/>
            <a:ext cx="2569030" cy="460375"/>
            <a:chOff x="5318258" y="2482331"/>
            <a:chExt cx="2569029" cy="460375"/>
          </a:xfrm>
        </p:grpSpPr>
        <p:sp>
          <p:nvSpPr>
            <p:cNvPr id="16" name="圆角矩形 15"/>
            <p:cNvSpPr/>
            <p:nvPr/>
          </p:nvSpPr>
          <p:spPr>
            <a:xfrm>
              <a:off x="5318258" y="2482331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98811" y="2482331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89255" y="3168708"/>
            <a:ext cx="551543" cy="584775"/>
            <a:chOff x="4519974" y="3067106"/>
            <a:chExt cx="551542" cy="584775"/>
          </a:xfrm>
        </p:grpSpPr>
        <p:sp>
          <p:nvSpPr>
            <p:cNvPr id="19" name="圆角矩形 18"/>
            <p:cNvSpPr/>
            <p:nvPr/>
          </p:nvSpPr>
          <p:spPr>
            <a:xfrm>
              <a:off x="4519974" y="3134523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76775" y="3067106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87537" y="3236125"/>
            <a:ext cx="2569030" cy="460375"/>
            <a:chOff x="5318258" y="3134523"/>
            <a:chExt cx="2569029" cy="460375"/>
          </a:xfrm>
        </p:grpSpPr>
        <p:sp>
          <p:nvSpPr>
            <p:cNvPr id="20" name="圆角矩形 19"/>
            <p:cNvSpPr/>
            <p:nvPr/>
          </p:nvSpPr>
          <p:spPr>
            <a:xfrm>
              <a:off x="5318258" y="3134523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98811" y="3134523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模块流程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889255" y="3820898"/>
            <a:ext cx="551543" cy="584775"/>
            <a:chOff x="4519974" y="3719298"/>
            <a:chExt cx="551542" cy="584775"/>
          </a:xfrm>
        </p:grpSpPr>
        <p:sp>
          <p:nvSpPr>
            <p:cNvPr id="23" name="圆角矩形 22"/>
            <p:cNvSpPr/>
            <p:nvPr/>
          </p:nvSpPr>
          <p:spPr>
            <a:xfrm>
              <a:off x="4519974" y="3786715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76775" y="3719298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87537" y="3888317"/>
            <a:ext cx="2569030" cy="460375"/>
            <a:chOff x="5318258" y="3786715"/>
            <a:chExt cx="2569029" cy="460375"/>
          </a:xfrm>
        </p:grpSpPr>
        <p:sp>
          <p:nvSpPr>
            <p:cNvPr id="24" name="圆角矩形 23"/>
            <p:cNvSpPr/>
            <p:nvPr/>
          </p:nvSpPr>
          <p:spPr>
            <a:xfrm>
              <a:off x="5318258" y="3786715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811" y="3786715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实例应用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279173" y="278713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0B5BC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161314" y="2713441"/>
            <a:ext cx="388732" cy="357353"/>
            <a:chOff x="2417374" y="2938297"/>
            <a:chExt cx="388732" cy="357353"/>
          </a:xfrm>
        </p:grpSpPr>
        <p:sp>
          <p:nvSpPr>
            <p:cNvPr id="33" name="矩形 32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4521267" y="3335572"/>
            <a:ext cx="388732" cy="357353"/>
            <a:chOff x="2417374" y="2938297"/>
            <a:chExt cx="388732" cy="357353"/>
          </a:xfrm>
        </p:grpSpPr>
        <p:sp>
          <p:nvSpPr>
            <p:cNvPr id="37" name="矩形 36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右箭头 50"/>
          <p:cNvSpPr/>
          <p:nvPr/>
        </p:nvSpPr>
        <p:spPr>
          <a:xfrm>
            <a:off x="5293029" y="1936484"/>
            <a:ext cx="473465" cy="449943"/>
          </a:xfrm>
          <a:prstGeom prst="rightArrow">
            <a:avLst/>
          </a:prstGeom>
          <a:solidFill>
            <a:srgbClr val="20B5BC"/>
          </a:solidFill>
          <a:ln>
            <a:noFill/>
          </a:ln>
          <a:effectLst>
            <a:outerShdw blurRad="88900" dist="50800" dir="5400000" sx="90000" sy="9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9" name="文本框 8"/>
          <p:cNvSpPr txBox="1"/>
          <p:nvPr/>
        </p:nvSpPr>
        <p:spPr>
          <a:xfrm>
            <a:off x="603138" y="191679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优势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50030" y="2506980"/>
            <a:ext cx="6007735" cy="3235325"/>
          </a:xfrm>
          <a:prstGeom prst="roundRect">
            <a:avLst/>
          </a:prstGeom>
          <a:solidFill>
            <a:schemeClr val="bg1"/>
          </a:solidFill>
          <a:ln>
            <a:solidFill>
              <a:srgbClr val="20B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4211955" y="2639695"/>
            <a:ext cx="5834380" cy="2681605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6736" tIns="48368" rIns="96736" bIns="48368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1、使广大患者受惠。有危重疑难病人，不出当地就能及时得到知名专家的诊疗，可节省赴外就医的交通食宿费用及挂号等待时间，是解决老百姓看病难看病贵的一项良好举措。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2、提高基层医院的整体水平。开展远程医疗会诊、手术演示、培训教学 、学术交流、医疗信息服务等活动，可使基层医院医护人员及时了解掌握国内外医学技术的最新发展，有效带动和提升基层医院整体医疗水平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3、充分发挥大医院的优势资源。医院将和国内知名的医疗机构建立合作关系，可为患者带来省内一流、国内知名专家的诊疗服务，通过远程会诊使这样的诊疗变得更加方便快捷。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889255" y="1864324"/>
            <a:ext cx="551543" cy="584775"/>
            <a:chOff x="4519974" y="1762722"/>
            <a:chExt cx="551542" cy="584775"/>
          </a:xfrm>
        </p:grpSpPr>
        <p:sp>
          <p:nvSpPr>
            <p:cNvPr id="11" name="圆角矩形 10"/>
            <p:cNvSpPr/>
            <p:nvPr/>
          </p:nvSpPr>
          <p:spPr>
            <a:xfrm>
              <a:off x="4519974" y="1830139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76775" y="1762722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87537" y="1931741"/>
            <a:ext cx="2569030" cy="460375"/>
            <a:chOff x="5318258" y="1830139"/>
            <a:chExt cx="2569029" cy="460375"/>
          </a:xfrm>
        </p:grpSpPr>
        <p:sp>
          <p:nvSpPr>
            <p:cNvPr id="12" name="圆角矩形 11"/>
            <p:cNvSpPr/>
            <p:nvPr/>
          </p:nvSpPr>
          <p:spPr>
            <a:xfrm>
              <a:off x="5318258" y="1830139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98811" y="183013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优势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89255" y="2516516"/>
            <a:ext cx="551543" cy="584775"/>
            <a:chOff x="4519974" y="2414914"/>
            <a:chExt cx="551542" cy="584775"/>
          </a:xfrm>
        </p:grpSpPr>
        <p:sp>
          <p:nvSpPr>
            <p:cNvPr id="15" name="圆角矩形 14"/>
            <p:cNvSpPr/>
            <p:nvPr/>
          </p:nvSpPr>
          <p:spPr>
            <a:xfrm>
              <a:off x="4519974" y="2482331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76775" y="2414914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87537" y="2583933"/>
            <a:ext cx="2569030" cy="460375"/>
            <a:chOff x="5318258" y="2482331"/>
            <a:chExt cx="2569029" cy="460375"/>
          </a:xfrm>
        </p:grpSpPr>
        <p:sp>
          <p:nvSpPr>
            <p:cNvPr id="16" name="圆角矩形 15"/>
            <p:cNvSpPr/>
            <p:nvPr/>
          </p:nvSpPr>
          <p:spPr>
            <a:xfrm>
              <a:off x="5318258" y="2482331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98811" y="2482331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89255" y="3168708"/>
            <a:ext cx="551543" cy="584775"/>
            <a:chOff x="4519974" y="3067106"/>
            <a:chExt cx="551542" cy="584775"/>
          </a:xfrm>
        </p:grpSpPr>
        <p:sp>
          <p:nvSpPr>
            <p:cNvPr id="19" name="圆角矩形 18"/>
            <p:cNvSpPr/>
            <p:nvPr/>
          </p:nvSpPr>
          <p:spPr>
            <a:xfrm>
              <a:off x="4519974" y="3134523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76775" y="3067106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87537" y="3236125"/>
            <a:ext cx="2569030" cy="460375"/>
            <a:chOff x="5318258" y="3134523"/>
            <a:chExt cx="2569029" cy="460375"/>
          </a:xfrm>
        </p:grpSpPr>
        <p:sp>
          <p:nvSpPr>
            <p:cNvPr id="20" name="圆角矩形 19"/>
            <p:cNvSpPr/>
            <p:nvPr/>
          </p:nvSpPr>
          <p:spPr>
            <a:xfrm>
              <a:off x="5318258" y="3134523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98811" y="3134523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模块流程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889255" y="3820898"/>
            <a:ext cx="551543" cy="584775"/>
            <a:chOff x="4519974" y="3719298"/>
            <a:chExt cx="551542" cy="584775"/>
          </a:xfrm>
        </p:grpSpPr>
        <p:sp>
          <p:nvSpPr>
            <p:cNvPr id="23" name="圆角矩形 22"/>
            <p:cNvSpPr/>
            <p:nvPr/>
          </p:nvSpPr>
          <p:spPr>
            <a:xfrm>
              <a:off x="4519974" y="3786715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76775" y="3719298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87537" y="3888317"/>
            <a:ext cx="2569030" cy="460375"/>
            <a:chOff x="5318258" y="3786715"/>
            <a:chExt cx="2569029" cy="460375"/>
          </a:xfrm>
        </p:grpSpPr>
        <p:sp>
          <p:nvSpPr>
            <p:cNvPr id="24" name="圆角矩形 23"/>
            <p:cNvSpPr/>
            <p:nvPr/>
          </p:nvSpPr>
          <p:spPr>
            <a:xfrm>
              <a:off x="5318258" y="3786715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811" y="3786715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实例应用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279173" y="278713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0B5BC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161314" y="2713441"/>
            <a:ext cx="388732" cy="357353"/>
            <a:chOff x="2417374" y="2938297"/>
            <a:chExt cx="388732" cy="357353"/>
          </a:xfrm>
        </p:grpSpPr>
        <p:sp>
          <p:nvSpPr>
            <p:cNvPr id="33" name="矩形 32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4521267" y="3335572"/>
            <a:ext cx="388732" cy="357353"/>
            <a:chOff x="2417374" y="2938297"/>
            <a:chExt cx="388732" cy="357353"/>
          </a:xfrm>
        </p:grpSpPr>
        <p:sp>
          <p:nvSpPr>
            <p:cNvPr id="37" name="矩形 36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右箭头 50"/>
          <p:cNvSpPr/>
          <p:nvPr/>
        </p:nvSpPr>
        <p:spPr>
          <a:xfrm>
            <a:off x="5293029" y="2590534"/>
            <a:ext cx="473465" cy="449943"/>
          </a:xfrm>
          <a:prstGeom prst="rightArrow">
            <a:avLst/>
          </a:prstGeom>
          <a:solidFill>
            <a:srgbClr val="20B5BC"/>
          </a:solidFill>
          <a:ln>
            <a:noFill/>
          </a:ln>
          <a:effectLst>
            <a:outerShdw blurRad="88900" dist="50800" dir="5400000" sx="90000" sy="9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9" name="文本框 8"/>
          <p:cNvSpPr txBox="1"/>
          <p:nvPr/>
        </p:nvSpPr>
        <p:spPr>
          <a:xfrm>
            <a:off x="603138" y="191679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医院、医生签约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9456" y="1890123"/>
            <a:ext cx="1735666" cy="3962400"/>
            <a:chOff x="1860550" y="1419226"/>
            <a:chExt cx="1301750" cy="297180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860550" y="1419226"/>
              <a:ext cx="1301750" cy="297177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TextBox 175"/>
            <p:cNvSpPr txBox="1"/>
            <p:nvPr/>
          </p:nvSpPr>
          <p:spPr>
            <a:xfrm>
              <a:off x="2212622" y="1718510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01</a:t>
              </a:r>
              <a:endParaRPr lang="zh-CN" alt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860550" y="2586515"/>
              <a:ext cx="1301591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947168" y="2797803"/>
              <a:ext cx="1129182" cy="1428175"/>
              <a:chOff x="1974472" y="597930"/>
              <a:chExt cx="1129182" cy="1428175"/>
            </a:xfrm>
          </p:grpSpPr>
          <p:sp>
            <p:nvSpPr>
              <p:cNvPr id="16" name="文本框 15"/>
              <p:cNvSpPr txBox="1"/>
              <p:nvPr/>
            </p:nvSpPr>
            <p:spPr bwMode="auto">
              <a:xfrm>
                <a:off x="1974472" y="1007735"/>
                <a:ext cx="1129182" cy="1018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医院和医院产生合作关系及解除合作关系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1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、合作医院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2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、医院签约医生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3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、医生签约医院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17" name="文本框 24"/>
              <p:cNvSpPr txBox="1">
                <a:spLocks noChangeArrowheads="1"/>
              </p:cNvSpPr>
              <p:nvPr/>
            </p:nvSpPr>
            <p:spPr bwMode="auto">
              <a:xfrm>
                <a:off x="1978689" y="597930"/>
                <a:ext cx="1083469" cy="376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医院医生签约、解约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224254" y="1889488"/>
            <a:ext cx="1735667" cy="3962368"/>
            <a:chOff x="3689349" y="1419226"/>
            <a:chExt cx="1301751" cy="297177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3689350" y="1419226"/>
              <a:ext cx="1301750" cy="2971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TextBox 175"/>
            <p:cNvSpPr txBox="1"/>
            <p:nvPr/>
          </p:nvSpPr>
          <p:spPr>
            <a:xfrm>
              <a:off x="4049994" y="1714224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</a:t>
              </a:r>
              <a:r>
                <a:rPr lang="en-US" sz="4265" dirty="0">
                  <a:solidFill>
                    <a:prstClr val="white"/>
                  </a:solidFill>
                </a:rPr>
                <a:t>2</a:t>
              </a:r>
              <a:endParaRPr 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3689349" y="2585562"/>
              <a:ext cx="1301592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75968" y="2793993"/>
              <a:ext cx="1129182" cy="712700"/>
              <a:chOff x="1974472" y="594120"/>
              <a:chExt cx="1129182" cy="712700"/>
            </a:xfrm>
          </p:grpSpPr>
          <p:sp>
            <p:nvSpPr>
              <p:cNvPr id="24" name="文本框 23"/>
              <p:cNvSpPr txBox="1"/>
              <p:nvPr/>
            </p:nvSpPr>
            <p:spPr bwMode="auto">
              <a:xfrm>
                <a:off x="1974472" y="1007735"/>
                <a:ext cx="1129182" cy="299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用户书写报告检查类型权限</a:t>
                </a: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.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2008219" y="594120"/>
                <a:ext cx="989447" cy="22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报告权限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212864" y="1888218"/>
            <a:ext cx="1735666" cy="3962400"/>
            <a:chOff x="1860550" y="1419226"/>
            <a:chExt cx="1301750" cy="2971800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860550" y="1419226"/>
              <a:ext cx="1301750" cy="297177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TextBox 175"/>
            <p:cNvSpPr txBox="1"/>
            <p:nvPr/>
          </p:nvSpPr>
          <p:spPr>
            <a:xfrm>
              <a:off x="2242624" y="1709938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03</a:t>
              </a:r>
              <a:endParaRPr lang="zh-CN" alt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1860550" y="2586515"/>
              <a:ext cx="1301591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947168" y="2797803"/>
              <a:ext cx="1129182" cy="939871"/>
              <a:chOff x="1974472" y="597930"/>
              <a:chExt cx="1129182" cy="939871"/>
            </a:xfrm>
          </p:grpSpPr>
          <p:sp>
            <p:nvSpPr>
              <p:cNvPr id="32" name="文本框 31"/>
              <p:cNvSpPr txBox="1"/>
              <p:nvPr/>
            </p:nvSpPr>
            <p:spPr bwMode="auto">
              <a:xfrm>
                <a:off x="1974472" y="1007735"/>
                <a:ext cx="1129182" cy="530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书写报告使用的模板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1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、公共模板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2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、个人模板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33" name="文本框 24"/>
              <p:cNvSpPr txBox="1">
                <a:spLocks noChangeArrowheads="1"/>
              </p:cNvSpPr>
              <p:nvPr/>
            </p:nvSpPr>
            <p:spPr bwMode="auto">
              <a:xfrm>
                <a:off x="2045371" y="597930"/>
                <a:ext cx="989447" cy="22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报告模板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00625" y="1888853"/>
            <a:ext cx="1735666" cy="3962400"/>
            <a:chOff x="3689350" y="1419226"/>
            <a:chExt cx="1301750" cy="2971800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3689350" y="1419226"/>
              <a:ext cx="1301750" cy="2971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" name="TextBox 175"/>
            <p:cNvSpPr txBox="1"/>
            <p:nvPr/>
          </p:nvSpPr>
          <p:spPr>
            <a:xfrm>
              <a:off x="4049994" y="1714224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04</a:t>
              </a:r>
              <a:endParaRPr 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3689826" y="2586515"/>
              <a:ext cx="1301115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775968" y="2793993"/>
              <a:ext cx="1129189" cy="799279"/>
              <a:chOff x="1974472" y="594120"/>
              <a:chExt cx="1129189" cy="799279"/>
            </a:xfrm>
          </p:grpSpPr>
          <p:sp>
            <p:nvSpPr>
              <p:cNvPr id="29" name="文本框 28"/>
              <p:cNvSpPr txBox="1"/>
              <p:nvPr/>
            </p:nvSpPr>
            <p:spPr bwMode="auto">
              <a:xfrm>
                <a:off x="1974472" y="1007735"/>
                <a:ext cx="1129182" cy="385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扫描二维码查看信息及调用影像</a:t>
                </a: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.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34" name="文本框 33"/>
              <p:cNvSpPr txBox="1">
                <a:spLocks noChangeArrowheads="1"/>
              </p:cNvSpPr>
              <p:nvPr/>
            </p:nvSpPr>
            <p:spPr bwMode="auto">
              <a:xfrm>
                <a:off x="1974948" y="594120"/>
                <a:ext cx="1128713" cy="22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二维码图文报告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8196006" y="1894568"/>
            <a:ext cx="1735666" cy="3962400"/>
            <a:chOff x="1860550" y="1419226"/>
            <a:chExt cx="1301750" cy="2971800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>
              <a:off x="1860550" y="1419226"/>
              <a:ext cx="1301750" cy="297177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TextBox 175"/>
            <p:cNvSpPr txBox="1"/>
            <p:nvPr/>
          </p:nvSpPr>
          <p:spPr>
            <a:xfrm>
              <a:off x="2212622" y="1718510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05</a:t>
              </a:r>
              <a:endParaRPr lang="zh-CN" alt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1860550" y="2586515"/>
              <a:ext cx="1301591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947168" y="2793993"/>
              <a:ext cx="1129182" cy="597448"/>
              <a:chOff x="1974472" y="594120"/>
              <a:chExt cx="1129182" cy="597448"/>
            </a:xfrm>
          </p:grpSpPr>
          <p:sp>
            <p:nvSpPr>
              <p:cNvPr id="40" name="文本框 39"/>
              <p:cNvSpPr txBox="1"/>
              <p:nvPr/>
            </p:nvSpPr>
            <p:spPr bwMode="auto">
              <a:xfrm>
                <a:off x="1974472" y="1007735"/>
                <a:ext cx="1129182" cy="183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调阅查看原始影像</a:t>
                </a: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.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41" name="文本框 24"/>
              <p:cNvSpPr txBox="1">
                <a:spLocks noChangeArrowheads="1"/>
              </p:cNvSpPr>
              <p:nvPr/>
            </p:nvSpPr>
            <p:spPr bwMode="auto">
              <a:xfrm>
                <a:off x="2030607" y="594120"/>
                <a:ext cx="989447" cy="22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影像调阅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0193505" y="1862818"/>
            <a:ext cx="1735666" cy="3962400"/>
            <a:chOff x="3689350" y="1419226"/>
            <a:chExt cx="1301750" cy="2971800"/>
          </a:xfrm>
        </p:grpSpPr>
        <p:sp>
          <p:nvSpPr>
            <p:cNvPr id="44" name="Rectangle 5"/>
            <p:cNvSpPr>
              <a:spLocks noChangeArrowheads="1"/>
            </p:cNvSpPr>
            <p:nvPr/>
          </p:nvSpPr>
          <p:spPr bwMode="auto">
            <a:xfrm>
              <a:off x="3689350" y="1419226"/>
              <a:ext cx="1301750" cy="29717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TextBox 175"/>
            <p:cNvSpPr txBox="1"/>
            <p:nvPr/>
          </p:nvSpPr>
          <p:spPr>
            <a:xfrm>
              <a:off x="4049994" y="1714224"/>
              <a:ext cx="589598" cy="5610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9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 dirty="0">
                  <a:solidFill>
                    <a:prstClr val="white"/>
                  </a:solidFill>
                </a:rPr>
                <a:t>06</a:t>
              </a:r>
              <a:endParaRPr lang="en-US" sz="2665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3689826" y="2586515"/>
              <a:ext cx="1301115" cy="180451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3766918" y="2793993"/>
              <a:ext cx="1138232" cy="1058934"/>
              <a:chOff x="1965422" y="594120"/>
              <a:chExt cx="1138232" cy="1058934"/>
            </a:xfrm>
          </p:grpSpPr>
          <p:sp>
            <p:nvSpPr>
              <p:cNvPr id="48" name="文本框 47"/>
              <p:cNvSpPr txBox="1"/>
              <p:nvPr/>
            </p:nvSpPr>
            <p:spPr bwMode="auto">
              <a:xfrm>
                <a:off x="1974472" y="1007735"/>
                <a:ext cx="1129182" cy="645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ts val="1200"/>
                  </a:lnSpc>
                  <a:defRPr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1219200">
                  <a:defRPr/>
                </a:pP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影像诊断、报告书写审核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1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、会诊登记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2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、影像诊断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  <a:p>
                <a:pPr defTabSz="1219200">
                  <a:defRPr/>
                </a:pPr>
                <a:r>
                  <a:rPr lang="en-US" altLang="zh-CN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3</a:t>
                </a:r>
                <a:r>
                  <a:rPr lang="zh-CN" altLang="en-US" sz="935" dirty="0">
                    <a:solidFill>
                      <a:prstClr val="black">
                        <a:lumMod val="90000"/>
                        <a:lumOff val="10000"/>
                      </a:prstClr>
                    </a:solidFill>
                  </a:rPr>
                  <a:t>、终审报告</a:t>
                </a:r>
                <a:endParaRPr lang="zh-CN" altLang="en-US" sz="935" dirty="0">
                  <a:solidFill>
                    <a:prstClr val="black">
                      <a:lumMod val="90000"/>
                      <a:lumOff val="10000"/>
                    </a:prstClr>
                  </a:solidFill>
                </a:endParaRPr>
              </a:p>
            </p:txBody>
          </p:sp>
          <p:sp>
            <p:nvSpPr>
              <p:cNvPr id="49" name="文本框 48"/>
              <p:cNvSpPr txBox="1">
                <a:spLocks noChangeArrowheads="1"/>
              </p:cNvSpPr>
              <p:nvPr/>
            </p:nvSpPr>
            <p:spPr bwMode="auto">
              <a:xfrm>
                <a:off x="1965422" y="594120"/>
                <a:ext cx="1128713" cy="222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200" fontAlgn="base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b="1" dirty="0">
                    <a:solidFill>
                      <a:prstClr val="black">
                        <a:lumMod val="90000"/>
                        <a:lumOff val="1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远程会诊</a:t>
                </a:r>
                <a:endParaRPr lang="zh-CN" altLang="en-US" sz="1335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889255" y="1864324"/>
            <a:ext cx="551543" cy="584775"/>
            <a:chOff x="4519974" y="1762722"/>
            <a:chExt cx="551542" cy="584775"/>
          </a:xfrm>
        </p:grpSpPr>
        <p:sp>
          <p:nvSpPr>
            <p:cNvPr id="11" name="圆角矩形 10"/>
            <p:cNvSpPr/>
            <p:nvPr/>
          </p:nvSpPr>
          <p:spPr>
            <a:xfrm>
              <a:off x="4519974" y="1830139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76775" y="1762722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87537" y="1931741"/>
            <a:ext cx="2569030" cy="460375"/>
            <a:chOff x="5318258" y="1830139"/>
            <a:chExt cx="2569029" cy="460375"/>
          </a:xfrm>
        </p:grpSpPr>
        <p:sp>
          <p:nvSpPr>
            <p:cNvPr id="12" name="圆角矩形 11"/>
            <p:cNvSpPr/>
            <p:nvPr/>
          </p:nvSpPr>
          <p:spPr>
            <a:xfrm>
              <a:off x="5318258" y="1830139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98811" y="183013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优势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89255" y="2516516"/>
            <a:ext cx="551543" cy="584775"/>
            <a:chOff x="4519974" y="2414914"/>
            <a:chExt cx="551542" cy="584775"/>
          </a:xfrm>
        </p:grpSpPr>
        <p:sp>
          <p:nvSpPr>
            <p:cNvPr id="15" name="圆角矩形 14"/>
            <p:cNvSpPr/>
            <p:nvPr/>
          </p:nvSpPr>
          <p:spPr>
            <a:xfrm>
              <a:off x="4519974" y="2482331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76775" y="2414914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87537" y="2583933"/>
            <a:ext cx="2569030" cy="460375"/>
            <a:chOff x="5318258" y="2482331"/>
            <a:chExt cx="2569029" cy="460375"/>
          </a:xfrm>
        </p:grpSpPr>
        <p:sp>
          <p:nvSpPr>
            <p:cNvPr id="16" name="圆角矩形 15"/>
            <p:cNvSpPr/>
            <p:nvPr/>
          </p:nvSpPr>
          <p:spPr>
            <a:xfrm>
              <a:off x="5318258" y="2482331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98811" y="2482331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89255" y="3168708"/>
            <a:ext cx="551543" cy="584775"/>
            <a:chOff x="4519974" y="3067106"/>
            <a:chExt cx="551542" cy="584775"/>
          </a:xfrm>
        </p:grpSpPr>
        <p:sp>
          <p:nvSpPr>
            <p:cNvPr id="19" name="圆角矩形 18"/>
            <p:cNvSpPr/>
            <p:nvPr/>
          </p:nvSpPr>
          <p:spPr>
            <a:xfrm>
              <a:off x="4519974" y="3134523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76775" y="3067106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87537" y="3236125"/>
            <a:ext cx="2569030" cy="460375"/>
            <a:chOff x="5318258" y="3134523"/>
            <a:chExt cx="2569029" cy="460375"/>
          </a:xfrm>
        </p:grpSpPr>
        <p:sp>
          <p:nvSpPr>
            <p:cNvPr id="20" name="圆角矩形 19"/>
            <p:cNvSpPr/>
            <p:nvPr/>
          </p:nvSpPr>
          <p:spPr>
            <a:xfrm>
              <a:off x="5318258" y="3134523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98811" y="3134523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模块流程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889255" y="3820898"/>
            <a:ext cx="551543" cy="584775"/>
            <a:chOff x="4519974" y="3719298"/>
            <a:chExt cx="551542" cy="584775"/>
          </a:xfrm>
        </p:grpSpPr>
        <p:sp>
          <p:nvSpPr>
            <p:cNvPr id="23" name="圆角矩形 22"/>
            <p:cNvSpPr/>
            <p:nvPr/>
          </p:nvSpPr>
          <p:spPr>
            <a:xfrm>
              <a:off x="4519974" y="3786715"/>
              <a:ext cx="551542" cy="449943"/>
            </a:xfrm>
            <a:prstGeom prst="roundRect">
              <a:avLst/>
            </a:prstGeom>
            <a:solidFill>
              <a:srgbClr val="20B5BC"/>
            </a:solidFill>
            <a:ln>
              <a:noFill/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76775" y="3719298"/>
              <a:ext cx="42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87537" y="3888317"/>
            <a:ext cx="2569030" cy="460375"/>
            <a:chOff x="5318258" y="3786715"/>
            <a:chExt cx="2569029" cy="460375"/>
          </a:xfrm>
        </p:grpSpPr>
        <p:sp>
          <p:nvSpPr>
            <p:cNvPr id="24" name="圆角矩形 23"/>
            <p:cNvSpPr/>
            <p:nvPr/>
          </p:nvSpPr>
          <p:spPr>
            <a:xfrm>
              <a:off x="5318258" y="3786715"/>
              <a:ext cx="2569029" cy="449943"/>
            </a:xfrm>
            <a:prstGeom prst="roundRect">
              <a:avLst/>
            </a:prstGeom>
            <a:solidFill>
              <a:srgbClr val="20B5BC"/>
            </a:solidFill>
            <a:ln>
              <a:solidFill>
                <a:srgbClr val="20B5BC"/>
              </a:solidFill>
            </a:ln>
            <a:effectLst>
              <a:outerShdw blurRad="88900" dist="50800" dir="5400000" sx="97000" sy="97000" algn="ctr" rotWithShape="0">
                <a:srgbClr val="000000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811" y="3786715"/>
              <a:ext cx="140207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实例应用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279173" y="278713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0B5BC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161314" y="2713441"/>
            <a:ext cx="388732" cy="357353"/>
            <a:chOff x="2417374" y="2938297"/>
            <a:chExt cx="388732" cy="357353"/>
          </a:xfrm>
        </p:grpSpPr>
        <p:sp>
          <p:nvSpPr>
            <p:cNvPr id="33" name="矩形 32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>
            <a:off x="4521267" y="3335572"/>
            <a:ext cx="388732" cy="357353"/>
            <a:chOff x="2417374" y="2938297"/>
            <a:chExt cx="388732" cy="357353"/>
          </a:xfrm>
        </p:grpSpPr>
        <p:sp>
          <p:nvSpPr>
            <p:cNvPr id="37" name="矩形 36"/>
            <p:cNvSpPr/>
            <p:nvPr/>
          </p:nvSpPr>
          <p:spPr>
            <a:xfrm>
              <a:off x="2417376" y="2938297"/>
              <a:ext cx="388730" cy="47902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2275829" y="3092669"/>
              <a:ext cx="344526" cy="61436"/>
            </a:xfrm>
            <a:prstGeom prst="rect">
              <a:avLst/>
            </a:prstGeom>
            <a:solidFill>
              <a:srgbClr val="20B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右箭头 50"/>
          <p:cNvSpPr/>
          <p:nvPr/>
        </p:nvSpPr>
        <p:spPr>
          <a:xfrm>
            <a:off x="5293029" y="3250934"/>
            <a:ext cx="473465" cy="449943"/>
          </a:xfrm>
          <a:prstGeom prst="rightArrow">
            <a:avLst/>
          </a:prstGeom>
          <a:solidFill>
            <a:srgbClr val="20B5BC"/>
          </a:solidFill>
          <a:ln>
            <a:noFill/>
          </a:ln>
          <a:effectLst>
            <a:outerShdw blurRad="88900" dist="50800" dir="5400000" sx="90000" sy="9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1000" tmFilter="0, 0; .2, .5; .8, .5; 1, 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1000" autoRev="1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10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" dur="100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bldLvl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合作医院签约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479415" y="1276985"/>
            <a:ext cx="451421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latin typeface="Calibri" panose="020F0502020204030204" pitchFamily="34" charset="0"/>
                <a:cs typeface="等线" charset="0"/>
              </a:rPr>
              <a:t>医院和医院签约状态：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1.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医院应先行在我们网站上成立医院。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2.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医院和医院未进行签约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3.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签约中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A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同意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B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不同意签约结果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A.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成功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B.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失败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464560" y="4385310"/>
          <a:ext cx="8171180" cy="124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4829810" imgH="740410" progId="Visio.Drawing.15">
                  <p:embed/>
                </p:oleObj>
              </mc:Choice>
              <mc:Fallback>
                <p:oleObj name="" r:id="rId3" imgW="4829810" imgH="74041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4560" y="4385310"/>
                        <a:ext cx="8171180" cy="12484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5331"/>
            <a:ext cx="102616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flipH="1">
            <a:off x="401565" y="174791"/>
            <a:ext cx="201575" cy="416998"/>
            <a:chOff x="1519796" y="-400050"/>
            <a:chExt cx="3683453" cy="7620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rot="10800000">
              <a:off x="1519796" y="-400050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 flipH="1">
              <a:off x="1519796" y="3409951"/>
              <a:ext cx="3683453" cy="3810000"/>
            </a:xfrm>
            <a:custGeom>
              <a:avLst/>
              <a:gdLst>
                <a:gd name="connsiteX0" fmla="*/ 1046460 w 3683453"/>
                <a:gd name="connsiteY0" fmla="*/ 3810000 h 3810000"/>
                <a:gd name="connsiteX1" fmla="*/ 0 w 3683453"/>
                <a:gd name="connsiteY1" fmla="*/ 3810000 h 3810000"/>
                <a:gd name="connsiteX2" fmla="*/ 2602167 w 3683453"/>
                <a:gd name="connsiteY2" fmla="*/ 0 h 3810000"/>
                <a:gd name="connsiteX3" fmla="*/ 3683453 w 3683453"/>
                <a:gd name="connsiteY3" fmla="*/ 0 h 3810000"/>
                <a:gd name="connsiteX4" fmla="*/ 1046460 w 3683453"/>
                <a:gd name="connsiteY4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3453" h="3810000">
                  <a:moveTo>
                    <a:pt x="1046460" y="3810000"/>
                  </a:moveTo>
                  <a:lnTo>
                    <a:pt x="0" y="3810000"/>
                  </a:lnTo>
                  <a:lnTo>
                    <a:pt x="2602167" y="0"/>
                  </a:lnTo>
                  <a:lnTo>
                    <a:pt x="3683453" y="0"/>
                  </a:lnTo>
                  <a:lnTo>
                    <a:pt x="1046460" y="3810000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603138" y="191679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20B5BC"/>
                </a:solidFill>
                <a:latin typeface="+mj-ea"/>
                <a:ea typeface="+mj-ea"/>
              </a:rPr>
              <a:t>合作医院解约</a:t>
            </a:r>
            <a:endParaRPr lang="zh-CN" altLang="en-US" sz="2000" b="1" dirty="0">
              <a:solidFill>
                <a:srgbClr val="20B5BC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09845" y="931863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latin typeface="Calibri" panose="020F0502020204030204" pitchFamily="34" charset="0"/>
                <a:cs typeface="等线" charset="0"/>
              </a:rPr>
              <a:t>医院跟医院解约规则：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1.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医院跟医院的解约需对方同意才可以进行解约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2.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在解约中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,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已解约医院下的签约医生不能查看，书写和审核，签约医生查询是无数据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3.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医院双方都同意解约，旗下的医生都会在签约医生栏消失</a:t>
            </a:r>
            <a:r>
              <a:rPr lang="en-US" b="0">
                <a:latin typeface="Calibri" panose="020F0502020204030204" pitchFamily="34" charset="0"/>
                <a:cs typeface="等线" charset="0"/>
              </a:rPr>
              <a:t>4. </a:t>
            </a:r>
            <a:r>
              <a:rPr lang="zh-CN" b="0">
                <a:latin typeface="Calibri" panose="020F0502020204030204" pitchFamily="34" charset="0"/>
                <a:cs typeface="等线" charset="0"/>
              </a:rPr>
              <a:t>医院双方都进行解约，已签约医生还为已签约状态，只是看不到信息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828040"/>
            <a:ext cx="5962015" cy="5440680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297555" y="4477385"/>
          <a:ext cx="8378825" cy="128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4829810" imgH="740410" progId="Visio.Drawing.15">
                  <p:embed/>
                </p:oleObj>
              </mc:Choice>
              <mc:Fallback>
                <p:oleObj name="" r:id="rId3" imgW="4829810" imgH="740410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7555" y="4477385"/>
                        <a:ext cx="8378825" cy="1280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2182</Words>
  <Application>WPS 演示</Application>
  <PresentationFormat>自定义</PresentationFormat>
  <Paragraphs>238</Paragraphs>
  <Slides>23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黑体</vt:lpstr>
      <vt:lpstr>Arial Unicode MS</vt:lpstr>
      <vt:lpstr>Arial Black</vt:lpstr>
      <vt:lpstr>等线</vt:lpstr>
      <vt:lpstr>Times New Roman</vt:lpstr>
      <vt:lpstr>第一PPT，www.1ppt.com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5医疗</dc:title>
  <dc:creator>www.1ppt.com</dc:creator>
  <cp:lastModifiedBy>HS</cp:lastModifiedBy>
  <cp:revision>96</cp:revision>
  <dcterms:created xsi:type="dcterms:W3CDTF">2016-07-10T12:36:00Z</dcterms:created>
  <dcterms:modified xsi:type="dcterms:W3CDTF">2019-05-28T02:12:41Z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